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8"/>
  </p:notesMasterIdLst>
  <p:sldIdLst>
    <p:sldId id="278" r:id="rId5"/>
    <p:sldId id="279" r:id="rId6"/>
    <p:sldId id="280" r:id="rId7"/>
    <p:sldId id="281" r:id="rId8"/>
    <p:sldId id="285" r:id="rId9"/>
    <p:sldId id="287" r:id="rId10"/>
    <p:sldId id="282" r:id="rId11"/>
    <p:sldId id="283" r:id="rId12"/>
    <p:sldId id="302" r:id="rId13"/>
    <p:sldId id="304" r:id="rId14"/>
    <p:sldId id="305" r:id="rId15"/>
    <p:sldId id="284" r:id="rId16"/>
    <p:sldId id="297" r:id="rId17"/>
    <p:sldId id="291" r:id="rId18"/>
    <p:sldId id="296" r:id="rId19"/>
    <p:sldId id="295" r:id="rId20"/>
    <p:sldId id="292" r:id="rId21"/>
    <p:sldId id="298" r:id="rId22"/>
    <p:sldId id="299" r:id="rId23"/>
    <p:sldId id="293" r:id="rId24"/>
    <p:sldId id="300" r:id="rId25"/>
    <p:sldId id="301" r:id="rId26"/>
    <p:sldId id="28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4" autoAdjust="0"/>
    <p:restoredTop sz="94619" autoAdjust="0"/>
  </p:normalViewPr>
  <p:slideViewPr>
    <p:cSldViewPr snapToGrid="0">
      <p:cViewPr varScale="1">
        <p:scale>
          <a:sx n="89" d="100"/>
          <a:sy n="89" d="100"/>
        </p:scale>
        <p:origin x="38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05-Mar-24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05-Mar-24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05-Mar-24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05-Mar-24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05-Mar-24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05-Mar-24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05-Mar-24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05-Mar-24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05-Mar-24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05-Mar-24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05-Mar-24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05-Mar-24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05-Mar-24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05-Mar-24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05-Mar-24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05-Mar-24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05-Mar-24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just"/>
            <a:r>
              <a:rPr lang="en-US" sz="4000" dirty="0"/>
              <a:t>Hotel Database Management System</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2" y="4450266"/>
            <a:ext cx="3556956" cy="534837"/>
          </a:xfrm>
        </p:spPr>
        <p:txBody>
          <a:bodyPr>
            <a:normAutofit/>
          </a:bodyPr>
          <a:lstStyle/>
          <a:p>
            <a:pPr algn="l"/>
            <a:r>
              <a:rPr lang="en-US" sz="2300" dirty="0"/>
              <a:t>Harish G RA2111026010284</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F3A105-4E14-C539-0F15-2A559349AA89}"/>
              </a:ext>
            </a:extLst>
          </p:cNvPr>
          <p:cNvPicPr>
            <a:picLocks noChangeAspect="1"/>
          </p:cNvPicPr>
          <p:nvPr/>
        </p:nvPicPr>
        <p:blipFill>
          <a:blip r:embed="rId2"/>
          <a:stretch>
            <a:fillRect/>
          </a:stretch>
        </p:blipFill>
        <p:spPr>
          <a:xfrm>
            <a:off x="2324536" y="1527624"/>
            <a:ext cx="1409822" cy="1699407"/>
          </a:xfrm>
          <a:prstGeom prst="rect">
            <a:avLst/>
          </a:prstGeom>
        </p:spPr>
      </p:pic>
      <p:pic>
        <p:nvPicPr>
          <p:cNvPr id="5" name="Picture 4">
            <a:extLst>
              <a:ext uri="{FF2B5EF4-FFF2-40B4-BE49-F238E27FC236}">
                <a16:creationId xmlns:a16="http://schemas.microsoft.com/office/drawing/2014/main" id="{5F7AB452-FD2E-5314-4690-82915EF23EE1}"/>
              </a:ext>
            </a:extLst>
          </p:cNvPr>
          <p:cNvPicPr>
            <a:picLocks noChangeAspect="1"/>
          </p:cNvPicPr>
          <p:nvPr/>
        </p:nvPicPr>
        <p:blipFill>
          <a:blip r:embed="rId3"/>
          <a:stretch>
            <a:fillRect/>
          </a:stretch>
        </p:blipFill>
        <p:spPr>
          <a:xfrm>
            <a:off x="4922721" y="1897225"/>
            <a:ext cx="4625741" cy="960203"/>
          </a:xfrm>
          <a:prstGeom prst="rect">
            <a:avLst/>
          </a:prstGeom>
        </p:spPr>
      </p:pic>
      <p:pic>
        <p:nvPicPr>
          <p:cNvPr id="7" name="Picture 6">
            <a:extLst>
              <a:ext uri="{FF2B5EF4-FFF2-40B4-BE49-F238E27FC236}">
                <a16:creationId xmlns:a16="http://schemas.microsoft.com/office/drawing/2014/main" id="{9FD119C6-708E-9017-730A-C065BA023501}"/>
              </a:ext>
            </a:extLst>
          </p:cNvPr>
          <p:cNvPicPr>
            <a:picLocks noChangeAspect="1"/>
          </p:cNvPicPr>
          <p:nvPr/>
        </p:nvPicPr>
        <p:blipFill>
          <a:blip r:embed="rId4"/>
          <a:stretch>
            <a:fillRect/>
          </a:stretch>
        </p:blipFill>
        <p:spPr>
          <a:xfrm>
            <a:off x="3029447" y="4751206"/>
            <a:ext cx="1234547" cy="1158340"/>
          </a:xfrm>
          <a:prstGeom prst="rect">
            <a:avLst/>
          </a:prstGeom>
        </p:spPr>
      </p:pic>
      <p:pic>
        <p:nvPicPr>
          <p:cNvPr id="9" name="Picture 8">
            <a:extLst>
              <a:ext uri="{FF2B5EF4-FFF2-40B4-BE49-F238E27FC236}">
                <a16:creationId xmlns:a16="http://schemas.microsoft.com/office/drawing/2014/main" id="{E119FA01-D118-B78C-7943-AD155219E38C}"/>
              </a:ext>
            </a:extLst>
          </p:cNvPr>
          <p:cNvPicPr>
            <a:picLocks noChangeAspect="1"/>
          </p:cNvPicPr>
          <p:nvPr/>
        </p:nvPicPr>
        <p:blipFill>
          <a:blip r:embed="rId5"/>
          <a:stretch>
            <a:fillRect/>
          </a:stretch>
        </p:blipFill>
        <p:spPr>
          <a:xfrm>
            <a:off x="5949708" y="4770257"/>
            <a:ext cx="3505504" cy="1120237"/>
          </a:xfrm>
          <a:prstGeom prst="rect">
            <a:avLst/>
          </a:prstGeom>
        </p:spPr>
      </p:pic>
      <p:sp>
        <p:nvSpPr>
          <p:cNvPr id="10" name="Rectangle 9">
            <a:extLst>
              <a:ext uri="{FF2B5EF4-FFF2-40B4-BE49-F238E27FC236}">
                <a16:creationId xmlns:a16="http://schemas.microsoft.com/office/drawing/2014/main" id="{C67BA47C-0525-DDCD-84DB-A3F960A927FC}"/>
              </a:ext>
            </a:extLst>
          </p:cNvPr>
          <p:cNvSpPr/>
          <p:nvPr/>
        </p:nvSpPr>
        <p:spPr>
          <a:xfrm>
            <a:off x="1455174" y="735044"/>
            <a:ext cx="9281652" cy="2826032"/>
          </a:xfrm>
          <a:prstGeom prst="rect">
            <a:avLst/>
          </a:prstGeom>
          <a:no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6948CE32-02EC-B186-9FB3-D3808D8F3896}"/>
              </a:ext>
            </a:extLst>
          </p:cNvPr>
          <p:cNvSpPr txBox="1"/>
          <p:nvPr/>
        </p:nvSpPr>
        <p:spPr>
          <a:xfrm>
            <a:off x="1761946" y="931279"/>
            <a:ext cx="6094562" cy="400110"/>
          </a:xfrm>
          <a:prstGeom prst="rect">
            <a:avLst/>
          </a:prstGeom>
          <a:noFill/>
        </p:spPr>
        <p:txBody>
          <a:bodyPr wrap="square">
            <a:spAutoFit/>
          </a:bodyPr>
          <a:lstStyle/>
          <a:p>
            <a:r>
              <a:rPr lang="en-US" sz="2000" u="sng" dirty="0"/>
              <a:t>Entity with Normal Primary Key and other attributes:</a:t>
            </a:r>
            <a:endParaRPr lang="en-IN" sz="2000" dirty="0"/>
          </a:p>
        </p:txBody>
      </p:sp>
      <p:sp>
        <p:nvSpPr>
          <p:cNvPr id="13" name="Rectangle 12">
            <a:extLst>
              <a:ext uri="{FF2B5EF4-FFF2-40B4-BE49-F238E27FC236}">
                <a16:creationId xmlns:a16="http://schemas.microsoft.com/office/drawing/2014/main" id="{B8E37D8B-9CEF-B626-672B-AE29983AA4B8}"/>
              </a:ext>
            </a:extLst>
          </p:cNvPr>
          <p:cNvSpPr/>
          <p:nvPr/>
        </p:nvSpPr>
        <p:spPr>
          <a:xfrm>
            <a:off x="1455174" y="3766268"/>
            <a:ext cx="9281652" cy="2826032"/>
          </a:xfrm>
          <a:prstGeom prst="rect">
            <a:avLst/>
          </a:prstGeom>
          <a:no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609B2FD4-2870-1442-A85F-ECA5EA14D721}"/>
              </a:ext>
            </a:extLst>
          </p:cNvPr>
          <p:cNvSpPr txBox="1"/>
          <p:nvPr/>
        </p:nvSpPr>
        <p:spPr>
          <a:xfrm>
            <a:off x="1960352" y="4007020"/>
            <a:ext cx="6838591" cy="400110"/>
          </a:xfrm>
          <a:prstGeom prst="rect">
            <a:avLst/>
          </a:prstGeom>
          <a:noFill/>
        </p:spPr>
        <p:txBody>
          <a:bodyPr wrap="square">
            <a:spAutoFit/>
          </a:bodyPr>
          <a:lstStyle/>
          <a:p>
            <a:r>
              <a:rPr lang="en-US" sz="2000" u="sng" dirty="0"/>
              <a:t>Entity with only Primary Key and Foreign Keys from other tables:</a:t>
            </a:r>
            <a:endParaRPr lang="en-IN" sz="2000" dirty="0"/>
          </a:p>
        </p:txBody>
      </p:sp>
    </p:spTree>
    <p:extLst>
      <p:ext uri="{BB962C8B-B14F-4D97-AF65-F5344CB8AC3E}">
        <p14:creationId xmlns:p14="http://schemas.microsoft.com/office/powerpoint/2010/main" val="1398812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13AC6-7529-7B32-6C39-CA088307F41A}"/>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28D94ECC-B092-C9E6-2C06-1B1F0BFCB5B2}"/>
              </a:ext>
            </a:extLst>
          </p:cNvPr>
          <p:cNvSpPr/>
          <p:nvPr/>
        </p:nvSpPr>
        <p:spPr>
          <a:xfrm>
            <a:off x="1455174" y="735044"/>
            <a:ext cx="9281652" cy="2826032"/>
          </a:xfrm>
          <a:prstGeom prst="rect">
            <a:avLst/>
          </a:prstGeom>
          <a:no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3631CF0D-3884-AFA7-DA09-4AF7DBFBC1CB}"/>
              </a:ext>
            </a:extLst>
          </p:cNvPr>
          <p:cNvSpPr txBox="1"/>
          <p:nvPr/>
        </p:nvSpPr>
        <p:spPr>
          <a:xfrm>
            <a:off x="1761946" y="931279"/>
            <a:ext cx="6804084" cy="400110"/>
          </a:xfrm>
          <a:prstGeom prst="rect">
            <a:avLst/>
          </a:prstGeom>
          <a:noFill/>
        </p:spPr>
        <p:txBody>
          <a:bodyPr wrap="square">
            <a:spAutoFit/>
          </a:bodyPr>
          <a:lstStyle/>
          <a:p>
            <a:r>
              <a:rPr lang="en-US" sz="2000" u="sng" dirty="0"/>
              <a:t>Entity with 1 Primary Key, 1 Foreign Key and other attributes:</a:t>
            </a:r>
            <a:endParaRPr lang="en-IN" sz="2000" dirty="0"/>
          </a:p>
        </p:txBody>
      </p:sp>
      <p:sp>
        <p:nvSpPr>
          <p:cNvPr id="13" name="Rectangle 12">
            <a:extLst>
              <a:ext uri="{FF2B5EF4-FFF2-40B4-BE49-F238E27FC236}">
                <a16:creationId xmlns:a16="http://schemas.microsoft.com/office/drawing/2014/main" id="{34AE34DB-A5B5-25E1-9FF1-CDBD4AE1EBE4}"/>
              </a:ext>
            </a:extLst>
          </p:cNvPr>
          <p:cNvSpPr/>
          <p:nvPr/>
        </p:nvSpPr>
        <p:spPr>
          <a:xfrm>
            <a:off x="1455174" y="3766268"/>
            <a:ext cx="9281652" cy="2826032"/>
          </a:xfrm>
          <a:prstGeom prst="rect">
            <a:avLst/>
          </a:prstGeom>
          <a:no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A0D5977-1E08-65C1-8DF5-52E7F1C564E7}"/>
              </a:ext>
            </a:extLst>
          </p:cNvPr>
          <p:cNvSpPr txBox="1"/>
          <p:nvPr/>
        </p:nvSpPr>
        <p:spPr>
          <a:xfrm>
            <a:off x="1960352" y="4007020"/>
            <a:ext cx="7295791" cy="400110"/>
          </a:xfrm>
          <a:prstGeom prst="rect">
            <a:avLst/>
          </a:prstGeom>
          <a:noFill/>
        </p:spPr>
        <p:txBody>
          <a:bodyPr wrap="square">
            <a:spAutoFit/>
          </a:bodyPr>
          <a:lstStyle/>
          <a:p>
            <a:r>
              <a:rPr lang="en-US" sz="2000" u="sng" dirty="0"/>
              <a:t>Entity with a Primary Key and many Foreign Keys from other tables:</a:t>
            </a:r>
            <a:endParaRPr lang="en-IN" sz="2000" dirty="0"/>
          </a:p>
        </p:txBody>
      </p:sp>
      <p:pic>
        <p:nvPicPr>
          <p:cNvPr id="2" name="Picture 1">
            <a:extLst>
              <a:ext uri="{FF2B5EF4-FFF2-40B4-BE49-F238E27FC236}">
                <a16:creationId xmlns:a16="http://schemas.microsoft.com/office/drawing/2014/main" id="{3427BE79-33F3-DF91-AF97-C8B26E59F6EA}"/>
              </a:ext>
            </a:extLst>
          </p:cNvPr>
          <p:cNvPicPr>
            <a:picLocks noChangeAspect="1"/>
          </p:cNvPicPr>
          <p:nvPr/>
        </p:nvPicPr>
        <p:blipFill>
          <a:blip r:embed="rId2"/>
          <a:stretch>
            <a:fillRect/>
          </a:stretch>
        </p:blipFill>
        <p:spPr>
          <a:xfrm>
            <a:off x="2145450" y="1536581"/>
            <a:ext cx="1767993" cy="1767993"/>
          </a:xfrm>
          <a:prstGeom prst="rect">
            <a:avLst/>
          </a:prstGeom>
        </p:spPr>
      </p:pic>
      <p:pic>
        <p:nvPicPr>
          <p:cNvPr id="4" name="Picture 3">
            <a:extLst>
              <a:ext uri="{FF2B5EF4-FFF2-40B4-BE49-F238E27FC236}">
                <a16:creationId xmlns:a16="http://schemas.microsoft.com/office/drawing/2014/main" id="{403BFF82-9D00-276B-86CA-37106F993A68}"/>
              </a:ext>
            </a:extLst>
          </p:cNvPr>
          <p:cNvPicPr>
            <a:picLocks noChangeAspect="1"/>
          </p:cNvPicPr>
          <p:nvPr/>
        </p:nvPicPr>
        <p:blipFill>
          <a:blip r:embed="rId3"/>
          <a:stretch>
            <a:fillRect/>
          </a:stretch>
        </p:blipFill>
        <p:spPr>
          <a:xfrm>
            <a:off x="4165084" y="1821850"/>
            <a:ext cx="6320101" cy="1029797"/>
          </a:xfrm>
          <a:prstGeom prst="rect">
            <a:avLst/>
          </a:prstGeom>
        </p:spPr>
      </p:pic>
      <p:pic>
        <p:nvPicPr>
          <p:cNvPr id="6" name="Picture 5">
            <a:extLst>
              <a:ext uri="{FF2B5EF4-FFF2-40B4-BE49-F238E27FC236}">
                <a16:creationId xmlns:a16="http://schemas.microsoft.com/office/drawing/2014/main" id="{AB41E356-BDB8-79B8-7F59-0E541B783550}"/>
              </a:ext>
            </a:extLst>
          </p:cNvPr>
          <p:cNvPicPr>
            <a:picLocks noChangeAspect="1"/>
          </p:cNvPicPr>
          <p:nvPr/>
        </p:nvPicPr>
        <p:blipFill>
          <a:blip r:embed="rId4"/>
          <a:stretch>
            <a:fillRect/>
          </a:stretch>
        </p:blipFill>
        <p:spPr>
          <a:xfrm>
            <a:off x="1761946" y="4482570"/>
            <a:ext cx="1767993" cy="1896266"/>
          </a:xfrm>
          <a:prstGeom prst="rect">
            <a:avLst/>
          </a:prstGeom>
        </p:spPr>
      </p:pic>
      <p:pic>
        <p:nvPicPr>
          <p:cNvPr id="11" name="Picture 10">
            <a:extLst>
              <a:ext uri="{FF2B5EF4-FFF2-40B4-BE49-F238E27FC236}">
                <a16:creationId xmlns:a16="http://schemas.microsoft.com/office/drawing/2014/main" id="{74044B46-556F-BD08-EB41-C093CBB18A09}"/>
              </a:ext>
            </a:extLst>
          </p:cNvPr>
          <p:cNvPicPr>
            <a:picLocks noChangeAspect="1"/>
          </p:cNvPicPr>
          <p:nvPr/>
        </p:nvPicPr>
        <p:blipFill>
          <a:blip r:embed="rId5"/>
          <a:stretch>
            <a:fillRect/>
          </a:stretch>
        </p:blipFill>
        <p:spPr>
          <a:xfrm>
            <a:off x="3868931" y="4934829"/>
            <a:ext cx="6561123" cy="773179"/>
          </a:xfrm>
          <a:prstGeom prst="rect">
            <a:avLst/>
          </a:prstGeom>
        </p:spPr>
      </p:pic>
    </p:spTree>
    <p:extLst>
      <p:ext uri="{BB962C8B-B14F-4D97-AF65-F5344CB8AC3E}">
        <p14:creationId xmlns:p14="http://schemas.microsoft.com/office/powerpoint/2010/main" val="3987595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3A3F12-BA62-FE1A-9D5C-BC6EE18670A3}"/>
              </a:ext>
            </a:extLst>
          </p:cNvPr>
          <p:cNvSpPr>
            <a:spLocks noGrp="1"/>
          </p:cNvSpPr>
          <p:nvPr>
            <p:ph type="title"/>
          </p:nvPr>
        </p:nvSpPr>
        <p:spPr>
          <a:xfrm>
            <a:off x="919119" y="1920580"/>
            <a:ext cx="10353762" cy="2694552"/>
          </a:xfrm>
          <a:ln>
            <a:solidFill>
              <a:schemeClr val="accent5">
                <a:lumMod val="40000"/>
                <a:lumOff val="60000"/>
              </a:schemeClr>
            </a:solidFill>
          </a:ln>
        </p:spPr>
        <p:txBody>
          <a:bodyPr>
            <a:normAutofit/>
          </a:bodyPr>
          <a:lstStyle/>
          <a:p>
            <a:r>
              <a:rPr lang="en-US" sz="4400" dirty="0">
                <a:ln>
                  <a:noFill/>
                </a:ln>
              </a:rPr>
              <a:t>Data Definition Language (DDL)</a:t>
            </a:r>
            <a:endParaRPr lang="en-IN" sz="4400" dirty="0">
              <a:ln>
                <a:noFill/>
              </a:ln>
            </a:endParaRPr>
          </a:p>
        </p:txBody>
      </p:sp>
    </p:spTree>
    <p:extLst>
      <p:ext uri="{BB962C8B-B14F-4D97-AF65-F5344CB8AC3E}">
        <p14:creationId xmlns:p14="http://schemas.microsoft.com/office/powerpoint/2010/main" val="918854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FEE9E-F914-56B6-DE66-F7318D4A54EB}"/>
            </a:ext>
          </a:extLst>
        </p:cNvPr>
        <p:cNvGrpSpPr/>
        <p:nvPr/>
      </p:nvGrpSpPr>
      <p:grpSpPr>
        <a:xfrm>
          <a:off x="0" y="0"/>
          <a:ext cx="0" cy="0"/>
          <a:chOff x="0" y="0"/>
          <a:chExt cx="0" cy="0"/>
        </a:xfrm>
      </p:grpSpPr>
      <p:sp>
        <p:nvSpPr>
          <p:cNvPr id="20" name="Title 19">
            <a:extLst>
              <a:ext uri="{FF2B5EF4-FFF2-40B4-BE49-F238E27FC236}">
                <a16:creationId xmlns:a16="http://schemas.microsoft.com/office/drawing/2014/main" id="{6F1AA88C-4DB7-11C7-B383-DEE2F3182392}"/>
              </a:ext>
            </a:extLst>
          </p:cNvPr>
          <p:cNvSpPr>
            <a:spLocks noGrp="1"/>
          </p:cNvSpPr>
          <p:nvPr>
            <p:ph type="title"/>
          </p:nvPr>
        </p:nvSpPr>
        <p:spPr>
          <a:xfrm>
            <a:off x="4355084" y="255639"/>
            <a:ext cx="3638541" cy="511277"/>
          </a:xfrm>
        </p:spPr>
        <p:txBody>
          <a:bodyPr>
            <a:normAutofit fontScale="90000"/>
          </a:bodyPr>
          <a:lstStyle/>
          <a:p>
            <a:r>
              <a:rPr lang="en-US" sz="3200" u="sng" dirty="0"/>
              <a:t>Create/Drop Command</a:t>
            </a:r>
            <a:endParaRPr lang="en-IN" sz="3200" u="sng" dirty="0"/>
          </a:p>
        </p:txBody>
      </p:sp>
      <p:pic>
        <p:nvPicPr>
          <p:cNvPr id="24" name="Picture 23">
            <a:extLst>
              <a:ext uri="{FF2B5EF4-FFF2-40B4-BE49-F238E27FC236}">
                <a16:creationId xmlns:a16="http://schemas.microsoft.com/office/drawing/2014/main" id="{40269475-E296-1EBC-F8EA-41428A560B92}"/>
              </a:ext>
            </a:extLst>
          </p:cNvPr>
          <p:cNvPicPr>
            <a:picLocks noChangeAspect="1"/>
          </p:cNvPicPr>
          <p:nvPr/>
        </p:nvPicPr>
        <p:blipFill>
          <a:blip r:embed="rId2"/>
          <a:stretch>
            <a:fillRect/>
          </a:stretch>
        </p:blipFill>
        <p:spPr>
          <a:xfrm>
            <a:off x="1065059" y="1031885"/>
            <a:ext cx="9903067" cy="5570476"/>
          </a:xfrm>
          <a:prstGeom prst="rect">
            <a:avLst/>
          </a:prstGeom>
        </p:spPr>
      </p:pic>
    </p:spTree>
    <p:extLst>
      <p:ext uri="{BB962C8B-B14F-4D97-AF65-F5344CB8AC3E}">
        <p14:creationId xmlns:p14="http://schemas.microsoft.com/office/powerpoint/2010/main" val="2357319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E0C09-1FB6-D458-F07D-C07717FC6E4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E863C21-6A39-F5DC-3072-1C3A402E09ED}"/>
              </a:ext>
            </a:extLst>
          </p:cNvPr>
          <p:cNvSpPr>
            <a:spLocks noGrp="1"/>
          </p:cNvSpPr>
          <p:nvPr>
            <p:ph type="title"/>
          </p:nvPr>
        </p:nvSpPr>
        <p:spPr>
          <a:xfrm>
            <a:off x="919119" y="1920580"/>
            <a:ext cx="10353762" cy="2694552"/>
          </a:xfrm>
          <a:ln>
            <a:solidFill>
              <a:schemeClr val="accent5">
                <a:lumMod val="40000"/>
                <a:lumOff val="60000"/>
              </a:schemeClr>
            </a:solidFill>
          </a:ln>
        </p:spPr>
        <p:txBody>
          <a:bodyPr>
            <a:normAutofit/>
          </a:bodyPr>
          <a:lstStyle/>
          <a:p>
            <a:r>
              <a:rPr lang="en-US" sz="4400" dirty="0">
                <a:ln>
                  <a:noFill/>
                </a:ln>
              </a:rPr>
              <a:t>Data Manipulation Language (DML)</a:t>
            </a:r>
            <a:endParaRPr lang="en-IN" sz="4400" dirty="0">
              <a:ln>
                <a:noFill/>
              </a:ln>
            </a:endParaRPr>
          </a:p>
        </p:txBody>
      </p:sp>
    </p:spTree>
    <p:extLst>
      <p:ext uri="{BB962C8B-B14F-4D97-AF65-F5344CB8AC3E}">
        <p14:creationId xmlns:p14="http://schemas.microsoft.com/office/powerpoint/2010/main" val="933104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2F87D-E3AA-9AA9-C9E4-23E44E307802}"/>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E6C65DC8-B798-DC81-3B05-F3DF27C83DE8}"/>
              </a:ext>
            </a:extLst>
          </p:cNvPr>
          <p:cNvPicPr>
            <a:picLocks noChangeAspect="1"/>
          </p:cNvPicPr>
          <p:nvPr/>
        </p:nvPicPr>
        <p:blipFill>
          <a:blip r:embed="rId2"/>
          <a:stretch>
            <a:fillRect/>
          </a:stretch>
        </p:blipFill>
        <p:spPr>
          <a:xfrm>
            <a:off x="1143719" y="893472"/>
            <a:ext cx="9904562" cy="5571315"/>
          </a:xfrm>
          <a:prstGeom prst="rect">
            <a:avLst/>
          </a:prstGeom>
        </p:spPr>
      </p:pic>
      <p:sp>
        <p:nvSpPr>
          <p:cNvPr id="20" name="Title 19">
            <a:extLst>
              <a:ext uri="{FF2B5EF4-FFF2-40B4-BE49-F238E27FC236}">
                <a16:creationId xmlns:a16="http://schemas.microsoft.com/office/drawing/2014/main" id="{E9347A0C-746F-A529-43AF-BDA4EEDED507}"/>
              </a:ext>
            </a:extLst>
          </p:cNvPr>
          <p:cNvSpPr>
            <a:spLocks noGrp="1"/>
          </p:cNvSpPr>
          <p:nvPr>
            <p:ph type="title"/>
          </p:nvPr>
        </p:nvSpPr>
        <p:spPr>
          <a:xfrm>
            <a:off x="4355085" y="255639"/>
            <a:ext cx="3323908" cy="511277"/>
          </a:xfrm>
        </p:spPr>
        <p:txBody>
          <a:bodyPr>
            <a:normAutofit fontScale="90000"/>
          </a:bodyPr>
          <a:lstStyle/>
          <a:p>
            <a:r>
              <a:rPr lang="en-US" sz="3200" u="sng" dirty="0"/>
              <a:t>Insert Command</a:t>
            </a:r>
            <a:endParaRPr lang="en-IN" sz="3200" u="sng" dirty="0"/>
          </a:p>
        </p:txBody>
      </p:sp>
    </p:spTree>
    <p:extLst>
      <p:ext uri="{BB962C8B-B14F-4D97-AF65-F5344CB8AC3E}">
        <p14:creationId xmlns:p14="http://schemas.microsoft.com/office/powerpoint/2010/main" val="2966965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F725F-283F-57D0-47D1-FF84D23B988F}"/>
            </a:ext>
          </a:extLst>
        </p:cNvPr>
        <p:cNvGrpSpPr/>
        <p:nvPr/>
      </p:nvGrpSpPr>
      <p:grpSpPr>
        <a:xfrm>
          <a:off x="0" y="0"/>
          <a:ext cx="0" cy="0"/>
          <a:chOff x="0" y="0"/>
          <a:chExt cx="0" cy="0"/>
        </a:xfrm>
      </p:grpSpPr>
      <p:sp>
        <p:nvSpPr>
          <p:cNvPr id="20" name="Title 19">
            <a:extLst>
              <a:ext uri="{FF2B5EF4-FFF2-40B4-BE49-F238E27FC236}">
                <a16:creationId xmlns:a16="http://schemas.microsoft.com/office/drawing/2014/main" id="{316AF7DD-CF18-E1F6-5184-3EB562756CD9}"/>
              </a:ext>
            </a:extLst>
          </p:cNvPr>
          <p:cNvSpPr>
            <a:spLocks noGrp="1"/>
          </p:cNvSpPr>
          <p:nvPr>
            <p:ph type="title"/>
          </p:nvPr>
        </p:nvSpPr>
        <p:spPr>
          <a:xfrm>
            <a:off x="4355085" y="255639"/>
            <a:ext cx="3323908" cy="511277"/>
          </a:xfrm>
        </p:spPr>
        <p:txBody>
          <a:bodyPr>
            <a:normAutofit fontScale="90000"/>
          </a:bodyPr>
          <a:lstStyle/>
          <a:p>
            <a:r>
              <a:rPr lang="en-US" sz="3200" u="sng" dirty="0"/>
              <a:t>Select Command</a:t>
            </a:r>
            <a:endParaRPr lang="en-IN" sz="3200" u="sng" dirty="0"/>
          </a:p>
        </p:txBody>
      </p:sp>
      <p:pic>
        <p:nvPicPr>
          <p:cNvPr id="3" name="Picture 2">
            <a:extLst>
              <a:ext uri="{FF2B5EF4-FFF2-40B4-BE49-F238E27FC236}">
                <a16:creationId xmlns:a16="http://schemas.microsoft.com/office/drawing/2014/main" id="{DB2FE69C-3396-BE31-70D7-2BEF1D795E56}"/>
              </a:ext>
            </a:extLst>
          </p:cNvPr>
          <p:cNvPicPr>
            <a:picLocks noChangeAspect="1"/>
          </p:cNvPicPr>
          <p:nvPr/>
        </p:nvPicPr>
        <p:blipFill>
          <a:blip r:embed="rId2"/>
          <a:stretch>
            <a:fillRect/>
          </a:stretch>
        </p:blipFill>
        <p:spPr>
          <a:xfrm>
            <a:off x="1086465" y="966634"/>
            <a:ext cx="10019070" cy="5635727"/>
          </a:xfrm>
          <a:prstGeom prst="rect">
            <a:avLst/>
          </a:prstGeom>
        </p:spPr>
      </p:pic>
    </p:spTree>
    <p:extLst>
      <p:ext uri="{BB962C8B-B14F-4D97-AF65-F5344CB8AC3E}">
        <p14:creationId xmlns:p14="http://schemas.microsoft.com/office/powerpoint/2010/main" val="1171277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01D28-744B-C1D3-26A4-4A3BC038D47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0B49E8C-C5D8-90C1-6F81-B82B2D68DCC4}"/>
              </a:ext>
            </a:extLst>
          </p:cNvPr>
          <p:cNvSpPr>
            <a:spLocks noGrp="1"/>
          </p:cNvSpPr>
          <p:nvPr>
            <p:ph type="title"/>
          </p:nvPr>
        </p:nvSpPr>
        <p:spPr>
          <a:xfrm>
            <a:off x="919119" y="1920580"/>
            <a:ext cx="10353762" cy="2694552"/>
          </a:xfrm>
          <a:ln>
            <a:solidFill>
              <a:schemeClr val="accent5">
                <a:lumMod val="40000"/>
                <a:lumOff val="60000"/>
              </a:schemeClr>
            </a:solidFill>
          </a:ln>
        </p:spPr>
        <p:txBody>
          <a:bodyPr>
            <a:normAutofit/>
          </a:bodyPr>
          <a:lstStyle/>
          <a:p>
            <a:r>
              <a:rPr lang="en-US" sz="4400" dirty="0">
                <a:ln>
                  <a:noFill/>
                </a:ln>
              </a:rPr>
              <a:t>Data Control Language (DCL)</a:t>
            </a:r>
            <a:endParaRPr lang="en-IN" sz="4400" dirty="0">
              <a:ln>
                <a:noFill/>
              </a:ln>
            </a:endParaRPr>
          </a:p>
        </p:txBody>
      </p:sp>
    </p:spTree>
    <p:extLst>
      <p:ext uri="{BB962C8B-B14F-4D97-AF65-F5344CB8AC3E}">
        <p14:creationId xmlns:p14="http://schemas.microsoft.com/office/powerpoint/2010/main" val="4005065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38502-6367-2CB6-0D11-9C984AFFB49B}"/>
            </a:ext>
          </a:extLst>
        </p:cNvPr>
        <p:cNvGrpSpPr/>
        <p:nvPr/>
      </p:nvGrpSpPr>
      <p:grpSpPr>
        <a:xfrm>
          <a:off x="0" y="0"/>
          <a:ext cx="0" cy="0"/>
          <a:chOff x="0" y="0"/>
          <a:chExt cx="0" cy="0"/>
        </a:xfrm>
      </p:grpSpPr>
      <p:sp>
        <p:nvSpPr>
          <p:cNvPr id="20" name="Title 19">
            <a:extLst>
              <a:ext uri="{FF2B5EF4-FFF2-40B4-BE49-F238E27FC236}">
                <a16:creationId xmlns:a16="http://schemas.microsoft.com/office/drawing/2014/main" id="{B69727A8-58CD-A8CC-50F4-404447EEFE69}"/>
              </a:ext>
            </a:extLst>
          </p:cNvPr>
          <p:cNvSpPr>
            <a:spLocks noGrp="1"/>
          </p:cNvSpPr>
          <p:nvPr>
            <p:ph type="title"/>
          </p:nvPr>
        </p:nvSpPr>
        <p:spPr>
          <a:xfrm>
            <a:off x="4355085" y="255639"/>
            <a:ext cx="3323908" cy="511277"/>
          </a:xfrm>
        </p:spPr>
        <p:txBody>
          <a:bodyPr>
            <a:normAutofit fontScale="90000"/>
          </a:bodyPr>
          <a:lstStyle/>
          <a:p>
            <a:r>
              <a:rPr lang="en-US" sz="3200" u="sng" dirty="0"/>
              <a:t>Grant Command</a:t>
            </a:r>
            <a:endParaRPr lang="en-IN" sz="3200" u="sng" dirty="0"/>
          </a:p>
        </p:txBody>
      </p:sp>
      <p:pic>
        <p:nvPicPr>
          <p:cNvPr id="4" name="Picture 3">
            <a:extLst>
              <a:ext uri="{FF2B5EF4-FFF2-40B4-BE49-F238E27FC236}">
                <a16:creationId xmlns:a16="http://schemas.microsoft.com/office/drawing/2014/main" id="{D438D035-1476-F538-CC17-57F1004BAB8F}"/>
              </a:ext>
            </a:extLst>
          </p:cNvPr>
          <p:cNvPicPr>
            <a:picLocks noChangeAspect="1"/>
          </p:cNvPicPr>
          <p:nvPr/>
        </p:nvPicPr>
        <p:blipFill>
          <a:blip r:embed="rId2"/>
          <a:stretch>
            <a:fillRect/>
          </a:stretch>
        </p:blipFill>
        <p:spPr>
          <a:xfrm>
            <a:off x="1052051" y="927919"/>
            <a:ext cx="10087897" cy="5674442"/>
          </a:xfrm>
          <a:prstGeom prst="rect">
            <a:avLst/>
          </a:prstGeom>
        </p:spPr>
      </p:pic>
    </p:spTree>
    <p:extLst>
      <p:ext uri="{BB962C8B-B14F-4D97-AF65-F5344CB8AC3E}">
        <p14:creationId xmlns:p14="http://schemas.microsoft.com/office/powerpoint/2010/main" val="2297117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65FDD-82CC-C202-89ED-0DE0A8201AB1}"/>
            </a:ext>
          </a:extLst>
        </p:cNvPr>
        <p:cNvGrpSpPr/>
        <p:nvPr/>
      </p:nvGrpSpPr>
      <p:grpSpPr>
        <a:xfrm>
          <a:off x="0" y="0"/>
          <a:ext cx="0" cy="0"/>
          <a:chOff x="0" y="0"/>
          <a:chExt cx="0" cy="0"/>
        </a:xfrm>
      </p:grpSpPr>
      <p:sp>
        <p:nvSpPr>
          <p:cNvPr id="20" name="Title 19">
            <a:extLst>
              <a:ext uri="{FF2B5EF4-FFF2-40B4-BE49-F238E27FC236}">
                <a16:creationId xmlns:a16="http://schemas.microsoft.com/office/drawing/2014/main" id="{9B4A6184-8AA9-286D-F601-3DB687D3599E}"/>
              </a:ext>
            </a:extLst>
          </p:cNvPr>
          <p:cNvSpPr>
            <a:spLocks noGrp="1"/>
          </p:cNvSpPr>
          <p:nvPr>
            <p:ph type="title"/>
          </p:nvPr>
        </p:nvSpPr>
        <p:spPr>
          <a:xfrm>
            <a:off x="4355085" y="255639"/>
            <a:ext cx="3323908" cy="511277"/>
          </a:xfrm>
        </p:spPr>
        <p:txBody>
          <a:bodyPr>
            <a:normAutofit fontScale="90000"/>
          </a:bodyPr>
          <a:lstStyle/>
          <a:p>
            <a:r>
              <a:rPr lang="en-US" sz="3200" u="sng" dirty="0"/>
              <a:t>Revoke Command</a:t>
            </a:r>
            <a:endParaRPr lang="en-IN" sz="3200" u="sng" dirty="0"/>
          </a:p>
        </p:txBody>
      </p:sp>
      <p:pic>
        <p:nvPicPr>
          <p:cNvPr id="3" name="Picture 2">
            <a:extLst>
              <a:ext uri="{FF2B5EF4-FFF2-40B4-BE49-F238E27FC236}">
                <a16:creationId xmlns:a16="http://schemas.microsoft.com/office/drawing/2014/main" id="{3A7D3EEF-6797-F251-33A8-16D8C01C0B7D}"/>
              </a:ext>
            </a:extLst>
          </p:cNvPr>
          <p:cNvPicPr>
            <a:picLocks noChangeAspect="1"/>
          </p:cNvPicPr>
          <p:nvPr/>
        </p:nvPicPr>
        <p:blipFill>
          <a:blip r:embed="rId2"/>
          <a:stretch>
            <a:fillRect/>
          </a:stretch>
        </p:blipFill>
        <p:spPr>
          <a:xfrm>
            <a:off x="1160206" y="1049593"/>
            <a:ext cx="9871587" cy="5552768"/>
          </a:xfrm>
          <a:prstGeom prst="rect">
            <a:avLst/>
          </a:prstGeom>
        </p:spPr>
      </p:pic>
    </p:spTree>
    <p:extLst>
      <p:ext uri="{BB962C8B-B14F-4D97-AF65-F5344CB8AC3E}">
        <p14:creationId xmlns:p14="http://schemas.microsoft.com/office/powerpoint/2010/main" val="3130484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CONTENTS</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2367927"/>
            <a:ext cx="3408073" cy="3075340"/>
          </a:xfrm>
        </p:spPr>
        <p:txBody>
          <a:bodyPr anchor="t">
            <a:normAutofit fontScale="92500" lnSpcReduction="10000"/>
          </a:bodyPr>
          <a:lstStyle/>
          <a:p>
            <a:r>
              <a:rPr lang="en-US" sz="2400" dirty="0"/>
              <a:t>Abstract</a:t>
            </a:r>
          </a:p>
          <a:p>
            <a:r>
              <a:rPr lang="en-US" sz="2400" dirty="0"/>
              <a:t>Project Modules</a:t>
            </a:r>
          </a:p>
          <a:p>
            <a:r>
              <a:rPr lang="en-US" sz="2400" dirty="0"/>
              <a:t>Business Perspective</a:t>
            </a:r>
          </a:p>
          <a:p>
            <a:r>
              <a:rPr lang="en-US" sz="2400" dirty="0"/>
              <a:t>ER Diagram</a:t>
            </a:r>
          </a:p>
          <a:p>
            <a:r>
              <a:rPr lang="en-US" sz="2400" dirty="0"/>
              <a:t>Relational Table</a:t>
            </a:r>
          </a:p>
          <a:p>
            <a:r>
              <a:rPr lang="en-US" sz="2400" dirty="0"/>
              <a:t>DDL, DML, DCL, TCL</a:t>
            </a:r>
          </a:p>
          <a:p>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CA4F0-31A8-43C1-0F7E-655CD1E4744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DB3A229-ACB5-648D-AF25-F7325417DFAF}"/>
              </a:ext>
            </a:extLst>
          </p:cNvPr>
          <p:cNvSpPr>
            <a:spLocks noGrp="1"/>
          </p:cNvSpPr>
          <p:nvPr>
            <p:ph type="title"/>
          </p:nvPr>
        </p:nvSpPr>
        <p:spPr>
          <a:xfrm>
            <a:off x="919119" y="1920580"/>
            <a:ext cx="10353762" cy="2694552"/>
          </a:xfrm>
          <a:ln>
            <a:solidFill>
              <a:schemeClr val="accent5">
                <a:lumMod val="40000"/>
                <a:lumOff val="60000"/>
              </a:schemeClr>
            </a:solidFill>
          </a:ln>
        </p:spPr>
        <p:txBody>
          <a:bodyPr>
            <a:normAutofit/>
          </a:bodyPr>
          <a:lstStyle/>
          <a:p>
            <a:r>
              <a:rPr lang="en-US" sz="4400" dirty="0">
                <a:ln>
                  <a:noFill/>
                </a:ln>
              </a:rPr>
              <a:t>Transaction Control Language (TCL)</a:t>
            </a:r>
            <a:endParaRPr lang="en-IN" sz="4400" dirty="0">
              <a:ln>
                <a:noFill/>
              </a:ln>
            </a:endParaRPr>
          </a:p>
        </p:txBody>
      </p:sp>
    </p:spTree>
    <p:extLst>
      <p:ext uri="{BB962C8B-B14F-4D97-AF65-F5344CB8AC3E}">
        <p14:creationId xmlns:p14="http://schemas.microsoft.com/office/powerpoint/2010/main" val="1081375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53A72-E920-BCC3-DCF7-2E7AC11D78CD}"/>
            </a:ext>
          </a:extLst>
        </p:cNvPr>
        <p:cNvGrpSpPr/>
        <p:nvPr/>
      </p:nvGrpSpPr>
      <p:grpSpPr>
        <a:xfrm>
          <a:off x="0" y="0"/>
          <a:ext cx="0" cy="0"/>
          <a:chOff x="0" y="0"/>
          <a:chExt cx="0" cy="0"/>
        </a:xfrm>
      </p:grpSpPr>
      <p:sp>
        <p:nvSpPr>
          <p:cNvPr id="20" name="Title 19">
            <a:extLst>
              <a:ext uri="{FF2B5EF4-FFF2-40B4-BE49-F238E27FC236}">
                <a16:creationId xmlns:a16="http://schemas.microsoft.com/office/drawing/2014/main" id="{2DBA6425-5C99-EDE2-CC0D-0055F1306BC8}"/>
              </a:ext>
            </a:extLst>
          </p:cNvPr>
          <p:cNvSpPr>
            <a:spLocks noGrp="1"/>
          </p:cNvSpPr>
          <p:nvPr>
            <p:ph type="title"/>
          </p:nvPr>
        </p:nvSpPr>
        <p:spPr>
          <a:xfrm>
            <a:off x="4355085" y="255639"/>
            <a:ext cx="3323908" cy="511277"/>
          </a:xfrm>
        </p:spPr>
        <p:txBody>
          <a:bodyPr>
            <a:normAutofit fontScale="90000"/>
          </a:bodyPr>
          <a:lstStyle/>
          <a:p>
            <a:r>
              <a:rPr lang="en-US" sz="3200" u="sng" dirty="0"/>
              <a:t>Commit Command</a:t>
            </a:r>
            <a:endParaRPr lang="en-IN" sz="3200" u="sng" dirty="0"/>
          </a:p>
        </p:txBody>
      </p:sp>
      <p:pic>
        <p:nvPicPr>
          <p:cNvPr id="4" name="Picture 3">
            <a:extLst>
              <a:ext uri="{FF2B5EF4-FFF2-40B4-BE49-F238E27FC236}">
                <a16:creationId xmlns:a16="http://schemas.microsoft.com/office/drawing/2014/main" id="{0A8DF752-D588-BA2B-1DBA-A98B7996A31D}"/>
              </a:ext>
            </a:extLst>
          </p:cNvPr>
          <p:cNvPicPr>
            <a:picLocks noChangeAspect="1"/>
          </p:cNvPicPr>
          <p:nvPr/>
        </p:nvPicPr>
        <p:blipFill>
          <a:blip r:embed="rId2"/>
          <a:stretch>
            <a:fillRect/>
          </a:stretch>
        </p:blipFill>
        <p:spPr>
          <a:xfrm>
            <a:off x="1053143" y="929148"/>
            <a:ext cx="10085713" cy="5673213"/>
          </a:xfrm>
          <a:prstGeom prst="rect">
            <a:avLst/>
          </a:prstGeom>
        </p:spPr>
      </p:pic>
    </p:spTree>
    <p:extLst>
      <p:ext uri="{BB962C8B-B14F-4D97-AF65-F5344CB8AC3E}">
        <p14:creationId xmlns:p14="http://schemas.microsoft.com/office/powerpoint/2010/main" val="862670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6C073-E7CA-184C-A474-95F76780D3B5}"/>
            </a:ext>
          </a:extLst>
        </p:cNvPr>
        <p:cNvGrpSpPr/>
        <p:nvPr/>
      </p:nvGrpSpPr>
      <p:grpSpPr>
        <a:xfrm>
          <a:off x="0" y="0"/>
          <a:ext cx="0" cy="0"/>
          <a:chOff x="0" y="0"/>
          <a:chExt cx="0" cy="0"/>
        </a:xfrm>
      </p:grpSpPr>
      <p:sp>
        <p:nvSpPr>
          <p:cNvPr id="20" name="Title 19">
            <a:extLst>
              <a:ext uri="{FF2B5EF4-FFF2-40B4-BE49-F238E27FC236}">
                <a16:creationId xmlns:a16="http://schemas.microsoft.com/office/drawing/2014/main" id="{8E7FCE37-E6A4-41BA-61E2-9D05382BBC59}"/>
              </a:ext>
            </a:extLst>
          </p:cNvPr>
          <p:cNvSpPr>
            <a:spLocks noGrp="1"/>
          </p:cNvSpPr>
          <p:nvPr>
            <p:ph type="title"/>
          </p:nvPr>
        </p:nvSpPr>
        <p:spPr>
          <a:xfrm>
            <a:off x="4355085" y="255639"/>
            <a:ext cx="3323908" cy="511277"/>
          </a:xfrm>
        </p:spPr>
        <p:txBody>
          <a:bodyPr>
            <a:normAutofit fontScale="90000"/>
          </a:bodyPr>
          <a:lstStyle/>
          <a:p>
            <a:r>
              <a:rPr lang="en-US" sz="3200" u="sng" dirty="0" err="1"/>
              <a:t>Savepoint</a:t>
            </a:r>
            <a:r>
              <a:rPr lang="en-US" sz="3200" u="sng" dirty="0"/>
              <a:t> Command</a:t>
            </a:r>
            <a:endParaRPr lang="en-IN" sz="3200" u="sng" dirty="0"/>
          </a:p>
        </p:txBody>
      </p:sp>
      <p:pic>
        <p:nvPicPr>
          <p:cNvPr id="3" name="Picture 2">
            <a:extLst>
              <a:ext uri="{FF2B5EF4-FFF2-40B4-BE49-F238E27FC236}">
                <a16:creationId xmlns:a16="http://schemas.microsoft.com/office/drawing/2014/main" id="{DAF6F671-33DB-8176-D39B-F641954923EF}"/>
              </a:ext>
            </a:extLst>
          </p:cNvPr>
          <p:cNvPicPr>
            <a:picLocks noChangeAspect="1"/>
          </p:cNvPicPr>
          <p:nvPr/>
        </p:nvPicPr>
        <p:blipFill>
          <a:blip r:embed="rId2"/>
          <a:stretch>
            <a:fillRect/>
          </a:stretch>
        </p:blipFill>
        <p:spPr>
          <a:xfrm>
            <a:off x="1179871" y="1002889"/>
            <a:ext cx="9832258" cy="5530645"/>
          </a:xfrm>
          <a:prstGeom prst="rect">
            <a:avLst/>
          </a:prstGeom>
        </p:spPr>
      </p:pic>
    </p:spTree>
    <p:extLst>
      <p:ext uri="{BB962C8B-B14F-4D97-AF65-F5344CB8AC3E}">
        <p14:creationId xmlns:p14="http://schemas.microsoft.com/office/powerpoint/2010/main" val="4293866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82780F3A-53E0-B006-1096-20B7CE26CCE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C01D447-16AE-9420-86EA-6B4AF9DA3F4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0"/>
            <a:ext cx="12192001" cy="6857990"/>
          </a:xfrm>
          <a:prstGeom prst="rect">
            <a:avLst/>
          </a:prstGeom>
        </p:spPr>
      </p:pic>
      <p:sp useBgFill="1">
        <p:nvSpPr>
          <p:cNvPr id="103" name="Freeform 5">
            <a:extLst>
              <a:ext uri="{FF2B5EF4-FFF2-40B4-BE49-F238E27FC236}">
                <a16:creationId xmlns:a16="http://schemas.microsoft.com/office/drawing/2014/main" id="{3E5BAC82-19F8-F8F1-21CD-D2F81294C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14968E95-3B7B-C453-E7AA-1B45736A8A8D}"/>
              </a:ext>
            </a:extLst>
          </p:cNvPr>
          <p:cNvSpPr>
            <a:spLocks noGrp="1"/>
          </p:cNvSpPr>
          <p:nvPr>
            <p:ph type="ctrTitle"/>
          </p:nvPr>
        </p:nvSpPr>
        <p:spPr>
          <a:xfrm>
            <a:off x="7566326" y="3103677"/>
            <a:ext cx="3162379" cy="665027"/>
          </a:xfrm>
        </p:spPr>
        <p:txBody>
          <a:bodyPr>
            <a:normAutofit/>
          </a:bodyPr>
          <a:lstStyle/>
          <a:p>
            <a:pPr algn="just"/>
            <a:r>
              <a:rPr lang="en-US" sz="4000" dirty="0"/>
              <a:t>THANK YOU</a:t>
            </a:r>
          </a:p>
        </p:txBody>
      </p:sp>
    </p:spTree>
    <p:extLst>
      <p:ext uri="{BB962C8B-B14F-4D97-AF65-F5344CB8AC3E}">
        <p14:creationId xmlns:p14="http://schemas.microsoft.com/office/powerpoint/2010/main" val="4291355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14ED-1AC7-A153-C9DE-70A210996FD3}"/>
              </a:ext>
            </a:extLst>
          </p:cNvPr>
          <p:cNvSpPr>
            <a:spLocks noGrp="1"/>
          </p:cNvSpPr>
          <p:nvPr>
            <p:ph type="title"/>
          </p:nvPr>
        </p:nvSpPr>
        <p:spPr>
          <a:xfrm>
            <a:off x="913795" y="609600"/>
            <a:ext cx="10353762" cy="572219"/>
          </a:xfrm>
        </p:spPr>
        <p:txBody>
          <a:bodyPr>
            <a:normAutofit fontScale="90000"/>
          </a:bodyPr>
          <a:lstStyle/>
          <a:p>
            <a:r>
              <a:rPr lang="en-US" sz="4000" dirty="0"/>
              <a:t>ABSTRACT</a:t>
            </a:r>
            <a:endParaRPr lang="en-IN" dirty="0"/>
          </a:p>
        </p:txBody>
      </p:sp>
      <p:sp>
        <p:nvSpPr>
          <p:cNvPr id="3" name="Content Placeholder 2">
            <a:extLst>
              <a:ext uri="{FF2B5EF4-FFF2-40B4-BE49-F238E27FC236}">
                <a16:creationId xmlns:a16="http://schemas.microsoft.com/office/drawing/2014/main" id="{39C82D87-2469-EDD9-FA32-8C34D7B7AD2B}"/>
              </a:ext>
            </a:extLst>
          </p:cNvPr>
          <p:cNvSpPr>
            <a:spLocks noGrp="1"/>
          </p:cNvSpPr>
          <p:nvPr>
            <p:ph idx="1"/>
          </p:nvPr>
        </p:nvSpPr>
        <p:spPr>
          <a:xfrm>
            <a:off x="913795" y="1293962"/>
            <a:ext cx="10353762" cy="4954438"/>
          </a:xfrm>
        </p:spPr>
        <p:txBody>
          <a:bodyPr>
            <a:normAutofit/>
          </a:bodyPr>
          <a:lstStyle/>
          <a:p>
            <a:r>
              <a:rPr lang="en-US" b="0" i="0" dirty="0">
                <a:solidFill>
                  <a:srgbClr val="ECECEC"/>
                </a:solidFill>
                <a:effectLst/>
                <a:latin typeface="Söhne"/>
              </a:rPr>
              <a:t>HDMS utilizes MySQL to efficiently organize, store, and manage hotel-related data, tailored for complex hotel operations.</a:t>
            </a:r>
          </a:p>
          <a:p>
            <a:r>
              <a:rPr lang="en-US" b="0" i="0" dirty="0">
                <a:solidFill>
                  <a:srgbClr val="ECECEC"/>
                </a:solidFill>
                <a:effectLst/>
                <a:latin typeface="Söhne"/>
              </a:rPr>
              <a:t>The system aims to enhance all aspects of hotel operations, including centralized data management, streamlined reservation processes, optimized room allocation, personalized guest experiences, robust reporting, and user-friendly accessibility.</a:t>
            </a:r>
          </a:p>
          <a:p>
            <a:r>
              <a:rPr lang="en-US" b="0" i="0" dirty="0">
                <a:solidFill>
                  <a:srgbClr val="ECECEC"/>
                </a:solidFill>
                <a:effectLst/>
                <a:latin typeface="Söhne"/>
              </a:rPr>
              <a:t>HDMS serves as a centralized repository for guest information, room inventory, reservations, billing, staff details, and inventory management, providing administrators with essential tools for excellence.</a:t>
            </a:r>
            <a:endParaRPr lang="en-US" dirty="0">
              <a:solidFill>
                <a:srgbClr val="ECECEC"/>
              </a:solidFill>
              <a:effectLst/>
              <a:latin typeface="Söhne"/>
            </a:endParaRPr>
          </a:p>
          <a:p>
            <a:r>
              <a:rPr lang="en-US" b="0" i="0" dirty="0">
                <a:solidFill>
                  <a:srgbClr val="ECECEC"/>
                </a:solidFill>
                <a:effectLst/>
                <a:latin typeface="Söhne"/>
              </a:rPr>
              <a:t>From simplifying reservations to automating billing, HDMS ensures smooth operations and optimal resource utilization, enhancing efficiency throughout the hotel.</a:t>
            </a:r>
            <a:endParaRPr lang="en-IN" dirty="0"/>
          </a:p>
        </p:txBody>
      </p:sp>
    </p:spTree>
    <p:extLst>
      <p:ext uri="{BB962C8B-B14F-4D97-AF65-F5344CB8AC3E}">
        <p14:creationId xmlns:p14="http://schemas.microsoft.com/office/powerpoint/2010/main" val="3724420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445B2-DD39-D55F-8060-70DD5AF460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73411F-8493-7272-2889-CACA426352FC}"/>
              </a:ext>
            </a:extLst>
          </p:cNvPr>
          <p:cNvSpPr>
            <a:spLocks noGrp="1"/>
          </p:cNvSpPr>
          <p:nvPr>
            <p:ph type="title"/>
          </p:nvPr>
        </p:nvSpPr>
        <p:spPr>
          <a:xfrm>
            <a:off x="913795" y="609600"/>
            <a:ext cx="10353762" cy="572219"/>
          </a:xfrm>
        </p:spPr>
        <p:txBody>
          <a:bodyPr>
            <a:normAutofit fontScale="90000"/>
          </a:bodyPr>
          <a:lstStyle/>
          <a:p>
            <a:r>
              <a:rPr lang="en-US" sz="4000" dirty="0"/>
              <a:t>ABSTRACT</a:t>
            </a:r>
            <a:endParaRPr lang="en-IN" dirty="0"/>
          </a:p>
        </p:txBody>
      </p:sp>
      <p:sp>
        <p:nvSpPr>
          <p:cNvPr id="3" name="Content Placeholder 2">
            <a:extLst>
              <a:ext uri="{FF2B5EF4-FFF2-40B4-BE49-F238E27FC236}">
                <a16:creationId xmlns:a16="http://schemas.microsoft.com/office/drawing/2014/main" id="{4B25219D-DFE0-86FB-B2AC-475AFB430D74}"/>
              </a:ext>
            </a:extLst>
          </p:cNvPr>
          <p:cNvSpPr>
            <a:spLocks noGrp="1"/>
          </p:cNvSpPr>
          <p:nvPr>
            <p:ph idx="1"/>
          </p:nvPr>
        </p:nvSpPr>
        <p:spPr>
          <a:xfrm>
            <a:off x="913795" y="1293962"/>
            <a:ext cx="10353762" cy="4954438"/>
          </a:xfrm>
        </p:spPr>
        <p:txBody>
          <a:bodyPr>
            <a:normAutofit lnSpcReduction="10000"/>
          </a:bodyPr>
          <a:lstStyle/>
          <a:p>
            <a:r>
              <a:rPr lang="en-US" b="0" i="0" dirty="0">
                <a:solidFill>
                  <a:srgbClr val="ECECEC"/>
                </a:solidFill>
                <a:effectLst/>
                <a:latin typeface="Söhne"/>
              </a:rPr>
              <a:t>HDMS enhances guest satisfaction by capturing and analyzing guest preferences and behaviors, enabling hotels to deliver personalized services such as room preferences and special amenities, resulting in memorable and tailored experiences for every guest.</a:t>
            </a:r>
          </a:p>
          <a:p>
            <a:r>
              <a:rPr lang="en-US" b="0" i="0" dirty="0">
                <a:solidFill>
                  <a:srgbClr val="ECECEC"/>
                </a:solidFill>
                <a:effectLst/>
                <a:latin typeface="Söhne"/>
              </a:rPr>
              <a:t>The system facilitates effective communication and relationship-building with guests, allowing hotels to personalize interactions, anticipate needs, and foster long-term guest loyalty.</a:t>
            </a:r>
          </a:p>
          <a:p>
            <a:r>
              <a:rPr lang="en-US" b="0" i="0" dirty="0">
                <a:solidFill>
                  <a:srgbClr val="ECECEC"/>
                </a:solidFill>
                <a:effectLst/>
                <a:latin typeface="Söhne"/>
              </a:rPr>
              <a:t>HDMS aims to streamline hotel operations, optimize workflows, and reduce operational costs through automation and process improvements.</a:t>
            </a:r>
          </a:p>
          <a:p>
            <a:r>
              <a:rPr lang="en-US" b="0" i="0" dirty="0">
                <a:solidFill>
                  <a:srgbClr val="ECECEC"/>
                </a:solidFill>
                <a:effectLst/>
                <a:latin typeface="Söhne"/>
              </a:rPr>
              <a:t>By seamlessly integrating technology with hospitality, HDMS redefines hotel management, elevating guest experiences and maximizing profitability in the hospitality industry.</a:t>
            </a:r>
            <a:endParaRPr lang="en-IN" dirty="0"/>
          </a:p>
        </p:txBody>
      </p:sp>
    </p:spTree>
    <p:extLst>
      <p:ext uri="{BB962C8B-B14F-4D97-AF65-F5344CB8AC3E}">
        <p14:creationId xmlns:p14="http://schemas.microsoft.com/office/powerpoint/2010/main" val="2491034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F0782-8BFC-FF75-CF66-56819B3E1C4B}"/>
              </a:ext>
            </a:extLst>
          </p:cNvPr>
          <p:cNvSpPr>
            <a:spLocks noGrp="1"/>
          </p:cNvSpPr>
          <p:nvPr>
            <p:ph type="title"/>
          </p:nvPr>
        </p:nvSpPr>
        <p:spPr>
          <a:xfrm>
            <a:off x="913794" y="609600"/>
            <a:ext cx="8394108" cy="589472"/>
          </a:xfrm>
        </p:spPr>
        <p:txBody>
          <a:bodyPr>
            <a:normAutofit fontScale="90000"/>
          </a:bodyPr>
          <a:lstStyle/>
          <a:p>
            <a:pPr algn="l"/>
            <a:r>
              <a:rPr lang="en-US" sz="3600" u="sng" dirty="0"/>
              <a:t>Identification of Project Modules &amp; Functionality</a:t>
            </a:r>
            <a:endParaRPr lang="en-IN" sz="3600" u="sng" dirty="0"/>
          </a:p>
        </p:txBody>
      </p:sp>
      <p:sp>
        <p:nvSpPr>
          <p:cNvPr id="4" name="Rectangle: Rounded Corners 3">
            <a:extLst>
              <a:ext uri="{FF2B5EF4-FFF2-40B4-BE49-F238E27FC236}">
                <a16:creationId xmlns:a16="http://schemas.microsoft.com/office/drawing/2014/main" id="{E95878AC-DFF3-79DA-25C7-A484CAEBB51B}"/>
              </a:ext>
            </a:extLst>
          </p:cNvPr>
          <p:cNvSpPr/>
          <p:nvPr/>
        </p:nvSpPr>
        <p:spPr>
          <a:xfrm>
            <a:off x="707367" y="1526875"/>
            <a:ext cx="3045124" cy="4520241"/>
          </a:xfrm>
          <a:prstGeom prst="round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u="sng" dirty="0">
                <a:solidFill>
                  <a:schemeClr val="bg1"/>
                </a:solidFill>
              </a:rPr>
              <a:t>Guest Management</a:t>
            </a:r>
          </a:p>
          <a:p>
            <a:endParaRPr lang="en-US" dirty="0">
              <a:solidFill>
                <a:schemeClr val="bg1"/>
              </a:solidFill>
            </a:endParaRPr>
          </a:p>
          <a:p>
            <a:pPr marL="285750" indent="-285750">
              <a:buFont typeface="Arial" panose="020B0604020202020204" pitchFamily="34" charset="0"/>
              <a:buChar char="•"/>
            </a:pPr>
            <a:r>
              <a:rPr lang="en-US" sz="1800" dirty="0">
                <a:solidFill>
                  <a:schemeClr val="bg1"/>
                </a:solidFill>
              </a:rPr>
              <a:t>Guest registration and profile creation</a:t>
            </a:r>
          </a:p>
          <a:p>
            <a:pPr marL="285750" indent="-285750">
              <a:buFont typeface="Arial" panose="020B0604020202020204" pitchFamily="34" charset="0"/>
              <a:buChar char="•"/>
            </a:pPr>
            <a:r>
              <a:rPr lang="en-US" sz="1800" dirty="0">
                <a:solidFill>
                  <a:schemeClr val="bg1"/>
                </a:solidFill>
              </a:rPr>
              <a:t>Check-in and check-out procedures</a:t>
            </a:r>
          </a:p>
          <a:p>
            <a:pPr marL="285750" indent="-285750">
              <a:buFont typeface="Arial" panose="020B0604020202020204" pitchFamily="34" charset="0"/>
              <a:buChar char="•"/>
            </a:pPr>
            <a:r>
              <a:rPr lang="en-US" sz="1800" dirty="0">
                <a:solidFill>
                  <a:schemeClr val="bg1"/>
                </a:solidFill>
              </a:rPr>
              <a:t>Guest preferences and special requirements tracking</a:t>
            </a:r>
          </a:p>
          <a:p>
            <a:pPr marL="285750" indent="-285750">
              <a:buFont typeface="Arial" panose="020B0604020202020204" pitchFamily="34" charset="0"/>
              <a:buChar char="•"/>
            </a:pPr>
            <a:r>
              <a:rPr lang="en-US" sz="1800" dirty="0">
                <a:solidFill>
                  <a:schemeClr val="bg1"/>
                </a:solidFill>
              </a:rPr>
              <a:t>Handling guest inquiries and complaints</a:t>
            </a:r>
            <a:endParaRPr lang="en-US" u="sng" dirty="0">
              <a:solidFill>
                <a:schemeClr val="bg1"/>
              </a:solidFill>
            </a:endParaRPr>
          </a:p>
          <a:p>
            <a:endParaRPr lang="en-IN" dirty="0">
              <a:solidFill>
                <a:schemeClr val="bg1"/>
              </a:solidFill>
            </a:endParaRPr>
          </a:p>
        </p:txBody>
      </p:sp>
      <p:sp>
        <p:nvSpPr>
          <p:cNvPr id="5" name="Rectangle: Rounded Corners 4">
            <a:extLst>
              <a:ext uri="{FF2B5EF4-FFF2-40B4-BE49-F238E27FC236}">
                <a16:creationId xmlns:a16="http://schemas.microsoft.com/office/drawing/2014/main" id="{D2A05E31-9661-026C-80BA-5557567C7D20}"/>
              </a:ext>
            </a:extLst>
          </p:cNvPr>
          <p:cNvSpPr/>
          <p:nvPr/>
        </p:nvSpPr>
        <p:spPr>
          <a:xfrm>
            <a:off x="4360652" y="1526875"/>
            <a:ext cx="3144329" cy="4425350"/>
          </a:xfrm>
          <a:prstGeom prst="round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u="sng" dirty="0">
                <a:solidFill>
                  <a:schemeClr val="bg1"/>
                </a:solidFill>
              </a:rPr>
              <a:t>Employee Management</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Staff information management</a:t>
            </a:r>
          </a:p>
          <a:p>
            <a:pPr marL="285750" indent="-285750">
              <a:buFont typeface="Arial" panose="020B0604020202020204" pitchFamily="34" charset="0"/>
              <a:buChar char="•"/>
            </a:pPr>
            <a:r>
              <a:rPr lang="en-US" dirty="0">
                <a:solidFill>
                  <a:schemeClr val="bg1"/>
                </a:solidFill>
              </a:rPr>
              <a:t>Personal Information</a:t>
            </a:r>
          </a:p>
          <a:p>
            <a:pPr marL="285750" indent="-285750">
              <a:buFont typeface="Arial" panose="020B0604020202020204" pitchFamily="34" charset="0"/>
              <a:buChar char="•"/>
            </a:pPr>
            <a:r>
              <a:rPr lang="en-US" dirty="0">
                <a:solidFill>
                  <a:schemeClr val="bg1"/>
                </a:solidFill>
              </a:rPr>
              <a:t>Task assignment and tracking</a:t>
            </a:r>
          </a:p>
          <a:p>
            <a:pPr marL="285750" indent="-285750">
              <a:buFont typeface="Arial" panose="020B0604020202020204" pitchFamily="34" charset="0"/>
              <a:buChar char="•"/>
            </a:pPr>
            <a:r>
              <a:rPr lang="en-US" dirty="0">
                <a:solidFill>
                  <a:schemeClr val="bg1"/>
                </a:solidFill>
              </a:rPr>
              <a:t>Designation &amp; Department</a:t>
            </a:r>
          </a:p>
          <a:p>
            <a:pPr marL="285750" indent="-285750">
              <a:buFont typeface="Arial" panose="020B0604020202020204" pitchFamily="34" charset="0"/>
              <a:buChar char="•"/>
            </a:pPr>
            <a:r>
              <a:rPr lang="en-US" dirty="0">
                <a:solidFill>
                  <a:schemeClr val="bg1"/>
                </a:solidFill>
              </a:rPr>
              <a:t>Integration with payroll and attendance systems</a:t>
            </a:r>
          </a:p>
          <a:p>
            <a:endParaRPr lang="en-US" dirty="0">
              <a:solidFill>
                <a:schemeClr val="bg1"/>
              </a:solidFill>
            </a:endParaRPr>
          </a:p>
        </p:txBody>
      </p:sp>
      <p:sp>
        <p:nvSpPr>
          <p:cNvPr id="6" name="Rectangle: Rounded Corners 5">
            <a:extLst>
              <a:ext uri="{FF2B5EF4-FFF2-40B4-BE49-F238E27FC236}">
                <a16:creationId xmlns:a16="http://schemas.microsoft.com/office/drawing/2014/main" id="{F0148586-0794-C7C0-8911-5A788031B5B9}"/>
              </a:ext>
            </a:extLst>
          </p:cNvPr>
          <p:cNvSpPr/>
          <p:nvPr/>
        </p:nvSpPr>
        <p:spPr>
          <a:xfrm>
            <a:off x="8160589" y="1526875"/>
            <a:ext cx="2898475" cy="4425350"/>
          </a:xfrm>
          <a:prstGeom prst="round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solidFill>
              </a:rPr>
              <a:t>Room</a:t>
            </a:r>
            <a:r>
              <a:rPr lang="en-US" sz="1800" u="sng" dirty="0">
                <a:solidFill>
                  <a:schemeClr val="bg1"/>
                </a:solidFill>
              </a:rPr>
              <a:t> Management</a:t>
            </a:r>
          </a:p>
          <a:p>
            <a:pPr algn="ctr"/>
            <a:endParaRPr lang="en-US" u="sng" dirty="0">
              <a:solidFill>
                <a:schemeClr val="bg1"/>
              </a:solidFill>
            </a:endParaRPr>
          </a:p>
          <a:p>
            <a:pPr marL="285750" indent="-285750">
              <a:buFont typeface="Arial" panose="020B0604020202020204" pitchFamily="34" charset="0"/>
              <a:buChar char="•"/>
            </a:pPr>
            <a:r>
              <a:rPr lang="en-US" dirty="0">
                <a:solidFill>
                  <a:schemeClr val="bg1"/>
                </a:solidFill>
              </a:rPr>
              <a:t>Room Type</a:t>
            </a:r>
          </a:p>
          <a:p>
            <a:pPr marL="285750" indent="-285750">
              <a:buFont typeface="Arial" panose="020B0604020202020204" pitchFamily="34" charset="0"/>
              <a:buChar char="•"/>
            </a:pPr>
            <a:r>
              <a:rPr lang="en-US" dirty="0">
                <a:solidFill>
                  <a:schemeClr val="bg1"/>
                </a:solidFill>
              </a:rPr>
              <a:t>Real-time room status updates</a:t>
            </a:r>
          </a:p>
          <a:p>
            <a:pPr marL="285750" indent="-285750">
              <a:buFont typeface="Arial" panose="020B0604020202020204" pitchFamily="34" charset="0"/>
              <a:buChar char="•"/>
            </a:pPr>
            <a:r>
              <a:rPr lang="en-US" dirty="0">
                <a:solidFill>
                  <a:schemeClr val="bg1"/>
                </a:solidFill>
              </a:rPr>
              <a:t>Room allocation and assignment</a:t>
            </a:r>
          </a:p>
          <a:p>
            <a:pPr marL="285750" indent="-285750">
              <a:buFont typeface="Arial" panose="020B0604020202020204" pitchFamily="34" charset="0"/>
              <a:buChar char="•"/>
            </a:pPr>
            <a:r>
              <a:rPr lang="en-US" dirty="0">
                <a:solidFill>
                  <a:schemeClr val="bg1"/>
                </a:solidFill>
              </a:rPr>
              <a:t>Room pricing and rate management</a:t>
            </a:r>
          </a:p>
          <a:p>
            <a:pPr marL="285750" indent="-285750">
              <a:buFont typeface="Arial" panose="020B0604020202020204" pitchFamily="34" charset="0"/>
              <a:buChar char="•"/>
            </a:pPr>
            <a:r>
              <a:rPr lang="en-US" dirty="0">
                <a:solidFill>
                  <a:schemeClr val="bg1"/>
                </a:solidFill>
              </a:rPr>
              <a:t>Integration with housekeeping and maintenance systems</a:t>
            </a:r>
            <a:endParaRPr lang="en-IN" dirty="0">
              <a:solidFill>
                <a:schemeClr val="bg1"/>
              </a:solidFill>
            </a:endParaRPr>
          </a:p>
        </p:txBody>
      </p:sp>
    </p:spTree>
    <p:extLst>
      <p:ext uri="{BB962C8B-B14F-4D97-AF65-F5344CB8AC3E}">
        <p14:creationId xmlns:p14="http://schemas.microsoft.com/office/powerpoint/2010/main" val="2653765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A71E6-19E1-B967-89FB-81EB0EB66C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F6F89-845E-858A-D2EA-9DE291782F4B}"/>
              </a:ext>
            </a:extLst>
          </p:cNvPr>
          <p:cNvSpPr>
            <a:spLocks noGrp="1"/>
          </p:cNvSpPr>
          <p:nvPr>
            <p:ph type="title"/>
          </p:nvPr>
        </p:nvSpPr>
        <p:spPr>
          <a:xfrm>
            <a:off x="913794" y="609600"/>
            <a:ext cx="8394108" cy="589472"/>
          </a:xfrm>
        </p:spPr>
        <p:txBody>
          <a:bodyPr>
            <a:normAutofit fontScale="90000"/>
          </a:bodyPr>
          <a:lstStyle/>
          <a:p>
            <a:pPr algn="l"/>
            <a:r>
              <a:rPr lang="en-US" sz="3600" u="sng" dirty="0"/>
              <a:t>Identification of Project Modules &amp; Functionality</a:t>
            </a:r>
            <a:endParaRPr lang="en-IN" sz="3600" u="sng" dirty="0"/>
          </a:p>
        </p:txBody>
      </p:sp>
      <p:sp>
        <p:nvSpPr>
          <p:cNvPr id="4" name="Rectangle: Rounded Corners 3">
            <a:extLst>
              <a:ext uri="{FF2B5EF4-FFF2-40B4-BE49-F238E27FC236}">
                <a16:creationId xmlns:a16="http://schemas.microsoft.com/office/drawing/2014/main" id="{3C27DDAC-009D-34B2-419F-46CE1340B5CD}"/>
              </a:ext>
            </a:extLst>
          </p:cNvPr>
          <p:cNvSpPr/>
          <p:nvPr/>
        </p:nvSpPr>
        <p:spPr>
          <a:xfrm>
            <a:off x="2065724" y="1526875"/>
            <a:ext cx="3045124" cy="4520241"/>
          </a:xfrm>
          <a:prstGeom prst="round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u="sng" dirty="0">
                <a:solidFill>
                  <a:schemeClr val="bg1"/>
                </a:solidFill>
              </a:rPr>
              <a:t>Booking Management</a:t>
            </a:r>
          </a:p>
          <a:p>
            <a:endParaRPr lang="en-US" dirty="0">
              <a:solidFill>
                <a:schemeClr val="bg1"/>
              </a:solidFill>
            </a:endParaRPr>
          </a:p>
          <a:p>
            <a:pPr marL="285750" indent="-285750">
              <a:buFont typeface="Arial" panose="020B0604020202020204" pitchFamily="34" charset="0"/>
              <a:buChar char="•"/>
            </a:pPr>
            <a:r>
              <a:rPr lang="en-US" sz="1800" dirty="0">
                <a:solidFill>
                  <a:schemeClr val="bg1"/>
                </a:solidFill>
              </a:rPr>
              <a:t>Reservation creation, modification, and cancellation</a:t>
            </a:r>
          </a:p>
          <a:p>
            <a:pPr marL="285750" indent="-285750">
              <a:buFont typeface="Arial" panose="020B0604020202020204" pitchFamily="34" charset="0"/>
              <a:buChar char="•"/>
            </a:pPr>
            <a:r>
              <a:rPr lang="en-US" sz="1800" dirty="0">
                <a:solidFill>
                  <a:schemeClr val="bg1"/>
                </a:solidFill>
              </a:rPr>
              <a:t>Availability management</a:t>
            </a:r>
          </a:p>
          <a:p>
            <a:pPr marL="285750" indent="-285750">
              <a:buFont typeface="Arial" panose="020B0604020202020204" pitchFamily="34" charset="0"/>
              <a:buChar char="•"/>
            </a:pPr>
            <a:r>
              <a:rPr lang="en-US" sz="1800" dirty="0">
                <a:solidFill>
                  <a:schemeClr val="bg1"/>
                </a:solidFill>
              </a:rPr>
              <a:t>Integration with online booking channels</a:t>
            </a:r>
          </a:p>
          <a:p>
            <a:pPr marL="285750" indent="-285750">
              <a:buFont typeface="Arial" panose="020B0604020202020204" pitchFamily="34" charset="0"/>
              <a:buChar char="•"/>
            </a:pPr>
            <a:r>
              <a:rPr lang="en-US" sz="1800" dirty="0">
                <a:solidFill>
                  <a:schemeClr val="bg1"/>
                </a:solidFill>
              </a:rPr>
              <a:t>Booking confirmation and communication</a:t>
            </a:r>
          </a:p>
          <a:p>
            <a:pPr marL="285750" indent="-285750">
              <a:buFont typeface="Arial" panose="020B0604020202020204" pitchFamily="34" charset="0"/>
              <a:buChar char="•"/>
            </a:pPr>
            <a:r>
              <a:rPr lang="en-US" sz="1800" dirty="0">
                <a:solidFill>
                  <a:schemeClr val="bg1"/>
                </a:solidFill>
              </a:rPr>
              <a:t>Reporting and analytics on booking trends</a:t>
            </a:r>
            <a:endParaRPr lang="en-IN" dirty="0">
              <a:solidFill>
                <a:schemeClr val="bg1"/>
              </a:solidFill>
            </a:endParaRPr>
          </a:p>
        </p:txBody>
      </p:sp>
      <p:sp>
        <p:nvSpPr>
          <p:cNvPr id="6" name="Rectangle: Rounded Corners 5">
            <a:extLst>
              <a:ext uri="{FF2B5EF4-FFF2-40B4-BE49-F238E27FC236}">
                <a16:creationId xmlns:a16="http://schemas.microsoft.com/office/drawing/2014/main" id="{D68E928C-DBCD-B92E-46F5-39EBCF8EE67A}"/>
              </a:ext>
            </a:extLst>
          </p:cNvPr>
          <p:cNvSpPr/>
          <p:nvPr/>
        </p:nvSpPr>
        <p:spPr>
          <a:xfrm>
            <a:off x="6849374" y="1526875"/>
            <a:ext cx="2898475" cy="4425350"/>
          </a:xfrm>
          <a:prstGeom prst="round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solidFill>
              </a:rPr>
              <a:t>Services</a:t>
            </a:r>
            <a:r>
              <a:rPr lang="en-US" sz="1800" u="sng" dirty="0">
                <a:solidFill>
                  <a:schemeClr val="bg1"/>
                </a:solidFill>
              </a:rPr>
              <a:t> Management</a:t>
            </a:r>
          </a:p>
          <a:p>
            <a:pPr algn="ctr"/>
            <a:endParaRPr lang="en-US" u="sng" dirty="0">
              <a:solidFill>
                <a:schemeClr val="bg1"/>
              </a:solidFill>
            </a:endParaRPr>
          </a:p>
          <a:p>
            <a:pPr marL="285750" indent="-285750">
              <a:buFont typeface="Arial" panose="020B0604020202020204" pitchFamily="34" charset="0"/>
              <a:buChar char="•"/>
            </a:pPr>
            <a:r>
              <a:rPr lang="en-US" dirty="0">
                <a:solidFill>
                  <a:schemeClr val="bg1"/>
                </a:solidFill>
              </a:rPr>
              <a:t>Management of hotel services</a:t>
            </a:r>
          </a:p>
          <a:p>
            <a:pPr marL="285750" indent="-285750">
              <a:buFont typeface="Arial" panose="020B0604020202020204" pitchFamily="34" charset="0"/>
              <a:buChar char="•"/>
            </a:pPr>
            <a:r>
              <a:rPr lang="en-US" dirty="0">
                <a:solidFill>
                  <a:schemeClr val="bg1"/>
                </a:solidFill>
              </a:rPr>
              <a:t>Service request handling</a:t>
            </a:r>
          </a:p>
          <a:p>
            <a:pPr marL="285750" indent="-285750">
              <a:buFont typeface="Arial" panose="020B0604020202020204" pitchFamily="34" charset="0"/>
              <a:buChar char="•"/>
            </a:pPr>
            <a:r>
              <a:rPr lang="en-US" dirty="0">
                <a:solidFill>
                  <a:schemeClr val="bg1"/>
                </a:solidFill>
              </a:rPr>
              <a:t>Inventory management for service-related items</a:t>
            </a:r>
          </a:p>
          <a:p>
            <a:pPr marL="285750" indent="-285750">
              <a:buFont typeface="Arial" panose="020B0604020202020204" pitchFamily="34" charset="0"/>
              <a:buChar char="•"/>
            </a:pPr>
            <a:r>
              <a:rPr lang="en-US" dirty="0">
                <a:solidFill>
                  <a:schemeClr val="bg1"/>
                </a:solidFill>
              </a:rPr>
              <a:t>Service quality monitoring and improvement</a:t>
            </a:r>
          </a:p>
          <a:p>
            <a:pPr marL="285750" indent="-285750">
              <a:buFont typeface="Arial" panose="020B0604020202020204" pitchFamily="34" charset="0"/>
              <a:buChar char="•"/>
            </a:pPr>
            <a:r>
              <a:rPr lang="en-US" dirty="0">
                <a:solidFill>
                  <a:schemeClr val="bg1"/>
                </a:solidFill>
              </a:rPr>
              <a:t>Integration with billing and payment systems</a:t>
            </a:r>
            <a:endParaRPr lang="en-IN" dirty="0">
              <a:solidFill>
                <a:schemeClr val="bg1"/>
              </a:solidFill>
            </a:endParaRPr>
          </a:p>
        </p:txBody>
      </p:sp>
    </p:spTree>
    <p:extLst>
      <p:ext uri="{BB962C8B-B14F-4D97-AF65-F5344CB8AC3E}">
        <p14:creationId xmlns:p14="http://schemas.microsoft.com/office/powerpoint/2010/main" val="1486533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3562-52E7-D934-85AC-EBFC7A780900}"/>
              </a:ext>
            </a:extLst>
          </p:cNvPr>
          <p:cNvSpPr>
            <a:spLocks noGrp="1"/>
          </p:cNvSpPr>
          <p:nvPr>
            <p:ph type="title"/>
          </p:nvPr>
        </p:nvSpPr>
        <p:spPr>
          <a:xfrm>
            <a:off x="913794" y="609600"/>
            <a:ext cx="7643609" cy="563592"/>
          </a:xfrm>
        </p:spPr>
        <p:txBody>
          <a:bodyPr>
            <a:normAutofit fontScale="90000"/>
          </a:bodyPr>
          <a:lstStyle/>
          <a:p>
            <a:pPr algn="l"/>
            <a:r>
              <a:rPr lang="en-US" sz="3600" u="sng" dirty="0"/>
              <a:t>Challenges and Issues in Business Perspective</a:t>
            </a:r>
            <a:endParaRPr lang="en-IN" sz="3600" u="sng" dirty="0"/>
          </a:p>
        </p:txBody>
      </p:sp>
      <p:sp>
        <p:nvSpPr>
          <p:cNvPr id="3" name="Content Placeholder 2">
            <a:extLst>
              <a:ext uri="{FF2B5EF4-FFF2-40B4-BE49-F238E27FC236}">
                <a16:creationId xmlns:a16="http://schemas.microsoft.com/office/drawing/2014/main" id="{335644A8-649E-F315-2F13-73507072E71A}"/>
              </a:ext>
            </a:extLst>
          </p:cNvPr>
          <p:cNvSpPr>
            <a:spLocks noGrp="1"/>
          </p:cNvSpPr>
          <p:nvPr>
            <p:ph idx="1"/>
          </p:nvPr>
        </p:nvSpPr>
        <p:spPr>
          <a:xfrm>
            <a:off x="913794" y="2185356"/>
            <a:ext cx="4494968" cy="2746075"/>
          </a:xfrm>
        </p:spPr>
        <p:txBody>
          <a:bodyPr>
            <a:normAutofit fontScale="77500" lnSpcReduction="20000"/>
          </a:bodyPr>
          <a:lstStyle/>
          <a:p>
            <a:r>
              <a:rPr lang="en-US" sz="3000" dirty="0"/>
              <a:t>Data Security and Privacy</a:t>
            </a:r>
          </a:p>
          <a:p>
            <a:pPr marL="36900" indent="0">
              <a:buNone/>
            </a:pPr>
            <a:endParaRPr lang="en-US" sz="1400" dirty="0"/>
          </a:p>
          <a:p>
            <a:r>
              <a:rPr lang="en-US" sz="3000" dirty="0"/>
              <a:t>Data Integrity</a:t>
            </a:r>
          </a:p>
          <a:p>
            <a:pPr marL="36900" indent="0">
              <a:buNone/>
            </a:pPr>
            <a:endParaRPr lang="en-US" sz="1400" dirty="0"/>
          </a:p>
          <a:p>
            <a:r>
              <a:rPr lang="en-US" sz="3000" dirty="0"/>
              <a:t>Scalability</a:t>
            </a:r>
          </a:p>
          <a:p>
            <a:pPr marL="36900" indent="0">
              <a:buNone/>
            </a:pPr>
            <a:endParaRPr lang="en-US" sz="1500" dirty="0"/>
          </a:p>
          <a:p>
            <a:r>
              <a:rPr lang="en-US" sz="3000" dirty="0"/>
              <a:t>Integration with other systems</a:t>
            </a:r>
          </a:p>
          <a:p>
            <a:endParaRPr lang="en-IN" dirty="0"/>
          </a:p>
        </p:txBody>
      </p:sp>
      <p:sp>
        <p:nvSpPr>
          <p:cNvPr id="4" name="Content Placeholder 2">
            <a:extLst>
              <a:ext uri="{FF2B5EF4-FFF2-40B4-BE49-F238E27FC236}">
                <a16:creationId xmlns:a16="http://schemas.microsoft.com/office/drawing/2014/main" id="{C7D3528B-53DD-63D5-CF52-D938EB32CFC3}"/>
              </a:ext>
            </a:extLst>
          </p:cNvPr>
          <p:cNvSpPr txBox="1">
            <a:spLocks/>
          </p:cNvSpPr>
          <p:nvPr/>
        </p:nvSpPr>
        <p:spPr>
          <a:xfrm>
            <a:off x="6959249" y="2185356"/>
            <a:ext cx="4318957" cy="2964609"/>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800" dirty="0"/>
              <a:t>Performance Optimization</a:t>
            </a:r>
          </a:p>
          <a:p>
            <a:pPr marL="36900" indent="0">
              <a:buNone/>
            </a:pPr>
            <a:endParaRPr lang="en-US" sz="1200" dirty="0"/>
          </a:p>
          <a:p>
            <a:r>
              <a:rPr lang="en-US" sz="2800" dirty="0"/>
              <a:t>Concurrency Control</a:t>
            </a:r>
          </a:p>
          <a:p>
            <a:pPr marL="36900" indent="0">
              <a:buNone/>
            </a:pPr>
            <a:endParaRPr lang="en-US" sz="1200" dirty="0"/>
          </a:p>
          <a:p>
            <a:r>
              <a:rPr lang="en-US" sz="2800" dirty="0"/>
              <a:t>Cost Management</a:t>
            </a:r>
          </a:p>
          <a:p>
            <a:pPr marL="36900" indent="0">
              <a:buNone/>
            </a:pPr>
            <a:endParaRPr lang="en-US" sz="1300" dirty="0"/>
          </a:p>
          <a:p>
            <a:r>
              <a:rPr lang="en-US" sz="2800" dirty="0"/>
              <a:t>System downtime</a:t>
            </a:r>
          </a:p>
        </p:txBody>
      </p:sp>
    </p:spTree>
    <p:extLst>
      <p:ext uri="{BB962C8B-B14F-4D97-AF65-F5344CB8AC3E}">
        <p14:creationId xmlns:p14="http://schemas.microsoft.com/office/powerpoint/2010/main" val="713869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9E6388-6BDD-E85C-915C-DB6FD5D7EA46}"/>
              </a:ext>
            </a:extLst>
          </p:cNvPr>
          <p:cNvSpPr>
            <a:spLocks noGrp="1"/>
          </p:cNvSpPr>
          <p:nvPr>
            <p:ph type="title"/>
          </p:nvPr>
        </p:nvSpPr>
        <p:spPr>
          <a:xfrm>
            <a:off x="0" y="0"/>
            <a:ext cx="3343880" cy="657225"/>
          </a:xfrm>
        </p:spPr>
        <p:txBody>
          <a:bodyPr>
            <a:normAutofit fontScale="90000"/>
          </a:bodyPr>
          <a:lstStyle/>
          <a:p>
            <a:r>
              <a:rPr lang="en-US" dirty="0"/>
              <a:t>ER Diagram</a:t>
            </a:r>
            <a:endParaRPr lang="en-IN" dirty="0"/>
          </a:p>
        </p:txBody>
      </p:sp>
      <p:pic>
        <p:nvPicPr>
          <p:cNvPr id="7" name="Picture 6">
            <a:extLst>
              <a:ext uri="{FF2B5EF4-FFF2-40B4-BE49-F238E27FC236}">
                <a16:creationId xmlns:a16="http://schemas.microsoft.com/office/drawing/2014/main" id="{D04924A0-52B5-497B-F0B4-91443C173FAB}"/>
              </a:ext>
            </a:extLst>
          </p:cNvPr>
          <p:cNvPicPr>
            <a:picLocks noChangeAspect="1"/>
          </p:cNvPicPr>
          <p:nvPr/>
        </p:nvPicPr>
        <p:blipFill>
          <a:blip r:embed="rId2"/>
          <a:stretch>
            <a:fillRect/>
          </a:stretch>
        </p:blipFill>
        <p:spPr>
          <a:xfrm>
            <a:off x="762000" y="657226"/>
            <a:ext cx="11020425" cy="6008626"/>
          </a:xfrm>
          <a:prstGeom prst="rect">
            <a:avLst/>
          </a:prstGeom>
        </p:spPr>
      </p:pic>
    </p:spTree>
    <p:extLst>
      <p:ext uri="{BB962C8B-B14F-4D97-AF65-F5344CB8AC3E}">
        <p14:creationId xmlns:p14="http://schemas.microsoft.com/office/powerpoint/2010/main" val="2503318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E07D-4C16-A1A0-16A4-B9B668FA8234}"/>
              </a:ext>
            </a:extLst>
          </p:cNvPr>
          <p:cNvSpPr>
            <a:spLocks noGrp="1"/>
          </p:cNvSpPr>
          <p:nvPr>
            <p:ph type="title"/>
          </p:nvPr>
        </p:nvSpPr>
        <p:spPr>
          <a:xfrm>
            <a:off x="919119" y="2467897"/>
            <a:ext cx="10353762" cy="1257300"/>
          </a:xfrm>
          <a:ln>
            <a:solidFill>
              <a:schemeClr val="bg2">
                <a:lumMod val="40000"/>
                <a:lumOff val="60000"/>
              </a:schemeClr>
            </a:solidFill>
          </a:ln>
        </p:spPr>
        <p:txBody>
          <a:bodyPr/>
          <a:lstStyle/>
          <a:p>
            <a:r>
              <a:rPr lang="en-US" dirty="0"/>
              <a:t>ER Diagram to Relational Table</a:t>
            </a:r>
            <a:endParaRPr lang="en-IN" dirty="0"/>
          </a:p>
        </p:txBody>
      </p:sp>
    </p:spTree>
    <p:extLst>
      <p:ext uri="{BB962C8B-B14F-4D97-AF65-F5344CB8AC3E}">
        <p14:creationId xmlns:p14="http://schemas.microsoft.com/office/powerpoint/2010/main" val="30655372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{0BDDB018-7BA2-4ACB-A7CD-F94B90B49936}tf55705232_win32</Template>
  <TotalTime>568</TotalTime>
  <Words>490</Words>
  <Application>Microsoft Office PowerPoint</Application>
  <PresentationFormat>Widescreen</PresentationFormat>
  <Paragraphs>89</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Goudy Old Style</vt:lpstr>
      <vt:lpstr>Söhne</vt:lpstr>
      <vt:lpstr>Wingdings 2</vt:lpstr>
      <vt:lpstr>SlateVTI</vt:lpstr>
      <vt:lpstr>Hotel Database Management System</vt:lpstr>
      <vt:lpstr>CONTENTS</vt:lpstr>
      <vt:lpstr>ABSTRACT</vt:lpstr>
      <vt:lpstr>ABSTRACT</vt:lpstr>
      <vt:lpstr>Identification of Project Modules &amp; Functionality</vt:lpstr>
      <vt:lpstr>Identification of Project Modules &amp; Functionality</vt:lpstr>
      <vt:lpstr>Challenges and Issues in Business Perspective</vt:lpstr>
      <vt:lpstr>ER Diagram</vt:lpstr>
      <vt:lpstr>ER Diagram to Relational Table</vt:lpstr>
      <vt:lpstr>PowerPoint Presentation</vt:lpstr>
      <vt:lpstr>PowerPoint Presentation</vt:lpstr>
      <vt:lpstr>Data Definition Language (DDL)</vt:lpstr>
      <vt:lpstr>Create/Drop Command</vt:lpstr>
      <vt:lpstr>Data Manipulation Language (DML)</vt:lpstr>
      <vt:lpstr>Insert Command</vt:lpstr>
      <vt:lpstr>Select Command</vt:lpstr>
      <vt:lpstr>Data Control Language (DCL)</vt:lpstr>
      <vt:lpstr>Grant Command</vt:lpstr>
      <vt:lpstr>Revoke Command</vt:lpstr>
      <vt:lpstr>Transaction Control Language (TCL)</vt:lpstr>
      <vt:lpstr>Commit Command</vt:lpstr>
      <vt:lpstr>Savepoint Command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Database Management System</dc:title>
  <dc:creator>Harish G</dc:creator>
  <cp:lastModifiedBy>Harish G</cp:lastModifiedBy>
  <cp:revision>5</cp:revision>
  <dcterms:created xsi:type="dcterms:W3CDTF">2024-03-04T14:42:24Z</dcterms:created>
  <dcterms:modified xsi:type="dcterms:W3CDTF">2024-03-05T20:27:57Z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